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y="5143500" cx="9144000"/>
  <p:notesSz cx="6858000" cy="9144000"/>
  <p:embeddedFontLst>
    <p:embeddedFont>
      <p:font typeface="Raleway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aleway-regular.fntdata"/><Relationship Id="rId22" Type="http://schemas.openxmlformats.org/officeDocument/2006/relationships/font" Target="fonts/Raleway-italic.fntdata"/><Relationship Id="rId21" Type="http://schemas.openxmlformats.org/officeDocument/2006/relationships/font" Target="fonts/Raleway-bold.fntdata"/><Relationship Id="rId24" Type="http://schemas.openxmlformats.org/officeDocument/2006/relationships/font" Target="fonts/Lato-regular.fntdata"/><Relationship Id="rId23" Type="http://schemas.openxmlformats.org/officeDocument/2006/relationships/font" Target="fonts/Raleway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jpg>
</file>

<file path=ppt/media/image12.jpg>
</file>

<file path=ppt/media/image13.png>
</file>

<file path=ppt/media/image14.jpg>
</file>

<file path=ppt/media/image15.png>
</file>

<file path=ppt/media/image16.pn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ab1b8efd5a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ab1b8efd5a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ab1b8efd5a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ab1b8efd5a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gab1b8efd5a_0_1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Google Shape;297;gab1b8efd5a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gab1b8efd5a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gab1b8efd5a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1f88252dc4_0_15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1f88252dc4_0_15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1f88252dc4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1f88252dc4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f88252dc4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f88252dc4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1f88252dc4_0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1f88252dc4_0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1f88252dc4_0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1f88252dc4_0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1f88252dc4_0_1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1f88252dc4_0_1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f88252dc4_0_12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f88252dc4_0_12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f88252dc4_0_1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f88252dc4_0_1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ab1b8efd5a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ab1b8efd5a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6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10" name="Google Shape;10;p2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" name="Google Shape;15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6" name="Google Shape;16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7" name="Google Shape;17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8" name="Google Shape;18;p2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9" name="Google Shape;19;p2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0" name="Google Shape;20;p2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Google Shape;110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11" name="Google Shape;11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3" name="Google Shape;113;p11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4" name="Google Shape;11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15" name="Google Shape;115;p11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6" name="Google Shape;116;p11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11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8" name="Google Shape;118;p11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2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1" name="Google Shape;121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2" name="Google Shape;122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4" name="Google Shape;124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5" name="Google Shape;125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6" name="Google Shape;126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28" name="Google Shape;128;p12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29" name="Google Shape;129;p12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0" name="Google Shape;130;p12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1" name="Google Shape;131;p12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34" name="Google Shape;13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35" name="Google Shape;135;p13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36" name="Google Shape;136;p13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7" name="Google Shape;137;p13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8" name="Google Shape;138;p13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4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41" name="Google Shape;141;p1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3" name="Google Shape;143;p14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5" name="Google Shape;145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46" name="Google Shape;146;p1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47" name="Google Shape;147;p1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8" name="Google Shape;148;p1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9" name="Google Shape;149;p1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2" name="Google Shape;152;p1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53" name="Google Shape;153;p1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4" name="Google Shape;154;p1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5" name="Google Shape;155;p1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OC">
  <p:cSld name="SECTION_HEADER_1">
    <p:bg>
      <p:bgPr>
        <a:solidFill>
          <a:schemeClr val="dk1"/>
        </a:soli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6"/>
          <p:cNvSpPr txBox="1"/>
          <p:nvPr>
            <p:ph type="title"/>
          </p:nvPr>
        </p:nvSpPr>
        <p:spPr>
          <a:xfrm>
            <a:off x="1308150" y="1318650"/>
            <a:ext cx="71100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600"/>
              <a:buNone/>
              <a:defRPr sz="2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58" name="Google Shape;158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9" name="Google Shape;159;p16"/>
          <p:cNvSpPr txBox="1"/>
          <p:nvPr/>
        </p:nvSpPr>
        <p:spPr>
          <a:xfrm>
            <a:off x="226550" y="78500"/>
            <a:ext cx="9981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Confidential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0" name="Google Shape;160;p16"/>
          <p:cNvSpPr txBox="1"/>
          <p:nvPr/>
        </p:nvSpPr>
        <p:spPr>
          <a:xfrm>
            <a:off x="1296767" y="78500"/>
            <a:ext cx="21006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Customized for </a:t>
            </a:r>
            <a:r>
              <a:rPr b="1"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Lorem Ipsum LLC</a:t>
            </a:r>
            <a:endParaRPr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1" name="Google Shape;161;p16"/>
          <p:cNvSpPr txBox="1"/>
          <p:nvPr/>
        </p:nvSpPr>
        <p:spPr>
          <a:xfrm>
            <a:off x="8213935" y="78500"/>
            <a:ext cx="705900" cy="32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6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Version 1.0</a:t>
            </a:r>
            <a:endParaRPr b="1" sz="6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1">
  <p:cSld name="SECTION_HEADER_2">
    <p:bg>
      <p:bgPr>
        <a:solidFill>
          <a:srgbClr val="43434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3" name="Google Shape;163;p1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64" name="Google Shape;164;p1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5" name="Google Shape;165;p1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6" name="Google Shape;166;p17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1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68" name="Google Shape;168;p17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69" name="Google Shape;169;p17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0" name="Google Shape;170;p17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71" name="Google Shape;171;p17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_alt1">
  <p:cSld name="TITLE_1">
    <p:bg>
      <p:bgPr>
        <a:solidFill>
          <a:schemeClr val="lt2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429987889_edited.jpg" id="22" name="Google Shape;22;p3"/>
          <p:cNvPicPr preferRelativeResize="0"/>
          <p:nvPr/>
        </p:nvPicPr>
        <p:blipFill rotWithShape="1">
          <a:blip r:embed="rId2">
            <a:alphaModFix/>
          </a:blip>
          <a:srcRect b="23591" l="0" r="0" t="21799"/>
          <a:stretch/>
        </p:blipFill>
        <p:spPr>
          <a:xfrm>
            <a:off x="0" y="487825"/>
            <a:ext cx="9144000" cy="4655676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3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" name="Google Shape;24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5" name="Google Shape;25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" name="Google Shape;27;p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8" name="Google Shape;28;p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9" name="Google Shape;29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0" name="Google Shape;30;p3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1" name="Google Shape;31;p3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2" name="Google Shape;32;p3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3" name="Google Shape;33;p3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oogle Shape;3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40" name="Google Shape;40;p4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4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2" name="Google Shape;42;p4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43" name="Google Shape;43;p4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" name="Google Shape;46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7" name="Google Shape;47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9" name="Google Shape;49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0" name="Google Shape;50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1" name="Google Shape;51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2" name="Google Shape;52;p5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3" name="Google Shape;53;p5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4" name="Google Shape;54;p5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5" name="Google Shape;55;p5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ody only">
  <p:cSld name="TITLE_AND_BODY_1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59" name="Google Shape;59;p6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" name="Google Shape;60;p6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1" name="Google Shape;61;p6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2" name="Google Shape;62;p6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450" y="1068650"/>
            <a:ext cx="76887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_alt2">
  <p:cSld name="TITLE_AND_BODY_1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hutterstock_31891705.jpg" id="65" name="Google Shape;65;p7"/>
          <p:cNvPicPr preferRelativeResize="0"/>
          <p:nvPr/>
        </p:nvPicPr>
        <p:blipFill rotWithShape="1">
          <a:blip r:embed="rId2">
            <a:alphaModFix/>
          </a:blip>
          <a:srcRect b="11971" l="0" r="0" t="11971"/>
          <a:stretch/>
        </p:blipFill>
        <p:spPr>
          <a:xfrm>
            <a:off x="0" y="487825"/>
            <a:ext cx="9143999" cy="4655673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</a:defRPr>
            </a:lvl1pPr>
            <a:lvl2pPr lvl="1" rtl="0">
              <a:buNone/>
              <a:defRPr>
                <a:solidFill>
                  <a:srgbClr val="FFFFFF"/>
                </a:solidFill>
              </a:defRPr>
            </a:lvl2pPr>
            <a:lvl3pPr lvl="2" rtl="0">
              <a:buNone/>
              <a:defRPr>
                <a:solidFill>
                  <a:srgbClr val="FFFFFF"/>
                </a:solidFill>
              </a:defRPr>
            </a:lvl3pPr>
            <a:lvl4pPr lvl="3" rtl="0">
              <a:buNone/>
              <a:defRPr>
                <a:solidFill>
                  <a:srgbClr val="FFFFFF"/>
                </a:solidFill>
              </a:defRPr>
            </a:lvl4pPr>
            <a:lvl5pPr lvl="4" rtl="0">
              <a:buNone/>
              <a:defRPr>
                <a:solidFill>
                  <a:srgbClr val="FFFFFF"/>
                </a:solidFill>
              </a:defRPr>
            </a:lvl5pPr>
            <a:lvl6pPr lvl="5" rtl="0">
              <a:buNone/>
              <a:defRPr>
                <a:solidFill>
                  <a:srgbClr val="FFFFFF"/>
                </a:solidFill>
              </a:defRPr>
            </a:lvl6pPr>
            <a:lvl7pPr lvl="6" rtl="0">
              <a:buNone/>
              <a:defRPr>
                <a:solidFill>
                  <a:srgbClr val="FFFFFF"/>
                </a:solidFill>
              </a:defRPr>
            </a:lvl7pPr>
            <a:lvl8pPr lvl="7" rtl="0">
              <a:buNone/>
              <a:defRPr>
                <a:solidFill>
                  <a:srgbClr val="FFFFFF"/>
                </a:solidFill>
              </a:defRPr>
            </a:lvl8pPr>
            <a:lvl9pPr lvl="8" rtl="0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8" name="Google Shape;68;p7">
            <a:hlinkClick action="ppaction://hlinksldjump" r:id="rId3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7">
            <a:hlinkClick action="ppaction://hlinksldjump" r:id="rId4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" name="Google Shape;70;p7">
            <a:hlinkClick action="ppaction://hlinksldjump" r:id="rId5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1" name="Google Shape;71;p7">
            <a:hlinkClick action="ppaction://hlinksldjump" r:id="rId6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" name="Google Shape;72;p7"/>
          <p:cNvSpPr txBox="1"/>
          <p:nvPr>
            <p:ph type="title"/>
          </p:nvPr>
        </p:nvSpPr>
        <p:spPr>
          <a:xfrm>
            <a:off x="729450" y="2056375"/>
            <a:ext cx="58875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" name="Google Shape;75;p8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6" name="Google Shape;76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" name="Google Shape;78;p8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9" name="Google Shape;79;p8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0" name="Google Shape;80;p8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82" name="Google Shape;82;p8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83" name="Google Shape;83;p8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4" name="Google Shape;84;p8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85" name="Google Shape;85;p8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" name="Google Shape;8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89" name="Google Shape;8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" name="Google Shape;91;p9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2" name="Google Shape;92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93" name="Google Shape;93;p9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94" name="Google Shape;94;p9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5" name="Google Shape;95;p9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9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0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p10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0" name="Google Shape;100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2" name="Google Shape;102;p10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5" name="Google Shape;105;p10">
            <a:hlinkClick action="ppaction://hlinksldjump" r:id="rId2"/>
          </p:cNvPr>
          <p:cNvSpPr/>
          <p:nvPr/>
        </p:nvSpPr>
        <p:spPr>
          <a:xfrm>
            <a:off x="8280450" y="0"/>
            <a:ext cx="863400" cy="4542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06" name="Google Shape;106;p10">
            <a:hlinkClick action="ppaction://hlinksldjump" r:id="rId3"/>
          </p:cNvPr>
          <p:cNvCxnSpPr/>
          <p:nvPr/>
        </p:nvCxnSpPr>
        <p:spPr>
          <a:xfrm>
            <a:off x="8598817" y="216350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0">
            <a:hlinkClick action="ppaction://hlinksldjump" r:id="rId4"/>
          </p:cNvPr>
          <p:cNvCxnSpPr/>
          <p:nvPr/>
        </p:nvCxnSpPr>
        <p:spPr>
          <a:xfrm>
            <a:off x="8598817" y="250138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0">
            <a:hlinkClick action="ppaction://hlinksldjump" r:id="rId5"/>
          </p:cNvPr>
          <p:cNvCxnSpPr/>
          <p:nvPr/>
        </p:nvCxnSpPr>
        <p:spPr>
          <a:xfrm>
            <a:off x="8598817" y="283925"/>
            <a:ext cx="2163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1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g"/><Relationship Id="rId4" Type="http://schemas.openxmlformats.org/officeDocument/2006/relationships/image" Target="../media/image11.jpg"/><Relationship Id="rId5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jpg"/><Relationship Id="rId4" Type="http://schemas.openxmlformats.org/officeDocument/2006/relationships/image" Target="../media/image11.jpg"/><Relationship Id="rId5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jpg"/><Relationship Id="rId4" Type="http://schemas.openxmlformats.org/officeDocument/2006/relationships/slide" Target="/ppt/slides/slide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8"/>
          <p:cNvSpPr txBox="1"/>
          <p:nvPr>
            <p:ph type="ctrTitle"/>
          </p:nvPr>
        </p:nvSpPr>
        <p:spPr>
          <a:xfrm>
            <a:off x="729450" y="1322450"/>
            <a:ext cx="73908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Pump it Up: 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Tanzania Water Pump </a:t>
            </a:r>
            <a:endParaRPr/>
          </a:p>
        </p:txBody>
      </p:sp>
      <p:sp>
        <p:nvSpPr>
          <p:cNvPr id="177" name="Google Shape;177;p18"/>
          <p:cNvSpPr txBox="1"/>
          <p:nvPr>
            <p:ph idx="1" type="subTitle"/>
          </p:nvPr>
        </p:nvSpPr>
        <p:spPr>
          <a:xfrm>
            <a:off x="729563" y="2998272"/>
            <a:ext cx="48909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400"/>
              <a:t>By Shenghao (Lavender) Zhang</a:t>
            </a:r>
            <a:endParaRPr b="1"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7"/>
          <p:cNvSpPr txBox="1"/>
          <p:nvPr>
            <p:ph type="title"/>
          </p:nvPr>
        </p:nvSpPr>
        <p:spPr>
          <a:xfrm>
            <a:off x="729450" y="1367864"/>
            <a:ext cx="76884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Models</a:t>
            </a:r>
            <a:endParaRPr sz="1000"/>
          </a:p>
        </p:txBody>
      </p:sp>
      <p:pic>
        <p:nvPicPr>
          <p:cNvPr id="258" name="Google Shape;258;p27"/>
          <p:cNvPicPr preferRelativeResize="0"/>
          <p:nvPr/>
        </p:nvPicPr>
        <p:blipFill rotWithShape="1">
          <a:blip r:embed="rId3">
            <a:alphaModFix/>
          </a:blip>
          <a:srcRect b="24655" l="0" r="0" t="24655"/>
          <a:stretch/>
        </p:blipFill>
        <p:spPr>
          <a:xfrm>
            <a:off x="830400" y="2091180"/>
            <a:ext cx="2501200" cy="1267838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27"/>
          <p:cNvSpPr txBox="1"/>
          <p:nvPr/>
        </p:nvSpPr>
        <p:spPr>
          <a:xfrm>
            <a:off x="862816" y="2418212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60" name="Google Shape;260;p27"/>
          <p:cNvGrpSpPr/>
          <p:nvPr/>
        </p:nvGrpSpPr>
        <p:grpSpPr>
          <a:xfrm>
            <a:off x="830400" y="3274596"/>
            <a:ext cx="2501700" cy="1353953"/>
            <a:chOff x="830400" y="3274596"/>
            <a:chExt cx="2501700" cy="1353953"/>
          </a:xfrm>
        </p:grpSpPr>
        <p:sp>
          <p:nvSpPr>
            <p:cNvPr id="261" name="Google Shape;261;p27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27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3" name="Google Shape;263;p27"/>
          <p:cNvSpPr txBox="1"/>
          <p:nvPr>
            <p:ph type="title"/>
          </p:nvPr>
        </p:nvSpPr>
        <p:spPr>
          <a:xfrm>
            <a:off x="967678" y="3888878"/>
            <a:ext cx="22383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Random Forest Classifier</a:t>
            </a:r>
            <a:endParaRPr sz="2000"/>
          </a:p>
        </p:txBody>
      </p:sp>
      <p:pic>
        <p:nvPicPr>
          <p:cNvPr id="264" name="Google Shape;264;p27"/>
          <p:cNvPicPr preferRelativeResize="0"/>
          <p:nvPr/>
        </p:nvPicPr>
        <p:blipFill rotWithShape="1">
          <a:blip r:embed="rId4">
            <a:alphaModFix/>
          </a:blip>
          <a:srcRect b="17200" l="0" r="0" t="17200"/>
          <a:stretch/>
        </p:blipFill>
        <p:spPr>
          <a:xfrm>
            <a:off x="3332867" y="3359013"/>
            <a:ext cx="2501198" cy="12678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65" name="Google Shape;265;p27"/>
          <p:cNvGrpSpPr/>
          <p:nvPr/>
        </p:nvGrpSpPr>
        <p:grpSpPr>
          <a:xfrm flipH="1" rot="10800000">
            <a:off x="3332867" y="2091171"/>
            <a:ext cx="2501700" cy="1353953"/>
            <a:chOff x="830400" y="3274596"/>
            <a:chExt cx="2501700" cy="1353953"/>
          </a:xfrm>
        </p:grpSpPr>
        <p:sp>
          <p:nvSpPr>
            <p:cNvPr id="266" name="Google Shape;266;p27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27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8" name="Google Shape;268;p27"/>
          <p:cNvSpPr txBox="1"/>
          <p:nvPr>
            <p:ph type="title"/>
          </p:nvPr>
        </p:nvSpPr>
        <p:spPr>
          <a:xfrm>
            <a:off x="3828325" y="2661450"/>
            <a:ext cx="17790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K-Nearest Neighbour</a:t>
            </a:r>
            <a:endParaRPr sz="2000"/>
          </a:p>
        </p:txBody>
      </p:sp>
      <p:pic>
        <p:nvPicPr>
          <p:cNvPr id="269" name="Google Shape;269;p27"/>
          <p:cNvPicPr preferRelativeResize="0"/>
          <p:nvPr/>
        </p:nvPicPr>
        <p:blipFill rotWithShape="1">
          <a:blip r:embed="rId5">
            <a:alphaModFix/>
          </a:blip>
          <a:srcRect b="16167" l="0" r="0" t="16160"/>
          <a:stretch/>
        </p:blipFill>
        <p:spPr>
          <a:xfrm>
            <a:off x="5832591" y="2091175"/>
            <a:ext cx="2501198" cy="12678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0" name="Google Shape;270;p27"/>
          <p:cNvGrpSpPr/>
          <p:nvPr/>
        </p:nvGrpSpPr>
        <p:grpSpPr>
          <a:xfrm>
            <a:off x="5832591" y="3274596"/>
            <a:ext cx="2501700" cy="1353953"/>
            <a:chOff x="830400" y="3274596"/>
            <a:chExt cx="2501700" cy="1353953"/>
          </a:xfrm>
        </p:grpSpPr>
        <p:sp>
          <p:nvSpPr>
            <p:cNvPr id="271" name="Google Shape;271;p27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27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3" name="Google Shape;273;p27"/>
          <p:cNvSpPr txBox="1"/>
          <p:nvPr>
            <p:ph type="title"/>
          </p:nvPr>
        </p:nvSpPr>
        <p:spPr>
          <a:xfrm>
            <a:off x="6414451" y="3736475"/>
            <a:ext cx="13380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XGBoost</a:t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28"/>
          <p:cNvSpPr txBox="1"/>
          <p:nvPr>
            <p:ph type="title"/>
          </p:nvPr>
        </p:nvSpPr>
        <p:spPr>
          <a:xfrm>
            <a:off x="729450" y="1367864"/>
            <a:ext cx="76884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Model’s Accuracy</a:t>
            </a:r>
            <a:endParaRPr sz="1000"/>
          </a:p>
        </p:txBody>
      </p:sp>
      <p:pic>
        <p:nvPicPr>
          <p:cNvPr id="279" name="Google Shape;279;p28"/>
          <p:cNvPicPr preferRelativeResize="0"/>
          <p:nvPr/>
        </p:nvPicPr>
        <p:blipFill rotWithShape="1">
          <a:blip r:embed="rId3">
            <a:alphaModFix/>
          </a:blip>
          <a:srcRect b="24655" l="0" r="0" t="24655"/>
          <a:stretch/>
        </p:blipFill>
        <p:spPr>
          <a:xfrm>
            <a:off x="830400" y="2091180"/>
            <a:ext cx="2501200" cy="1267838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28"/>
          <p:cNvSpPr txBox="1"/>
          <p:nvPr/>
        </p:nvSpPr>
        <p:spPr>
          <a:xfrm>
            <a:off x="862816" y="2418212"/>
            <a:ext cx="586500" cy="940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b="1" lang="en-GB" sz="300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grpSp>
        <p:nvGrpSpPr>
          <p:cNvPr id="281" name="Google Shape;281;p28"/>
          <p:cNvGrpSpPr/>
          <p:nvPr/>
        </p:nvGrpSpPr>
        <p:grpSpPr>
          <a:xfrm>
            <a:off x="830400" y="3274596"/>
            <a:ext cx="2501700" cy="1353953"/>
            <a:chOff x="830400" y="3274596"/>
            <a:chExt cx="2501700" cy="1353953"/>
          </a:xfrm>
        </p:grpSpPr>
        <p:sp>
          <p:nvSpPr>
            <p:cNvPr id="282" name="Google Shape;282;p28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4" name="Google Shape;284;p28"/>
          <p:cNvSpPr txBox="1"/>
          <p:nvPr>
            <p:ph type="title"/>
          </p:nvPr>
        </p:nvSpPr>
        <p:spPr>
          <a:xfrm>
            <a:off x="1348676" y="3736475"/>
            <a:ext cx="13074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RFC: 73%</a:t>
            </a:r>
            <a:endParaRPr sz="2000"/>
          </a:p>
        </p:txBody>
      </p:sp>
      <p:pic>
        <p:nvPicPr>
          <p:cNvPr id="285" name="Google Shape;285;p28"/>
          <p:cNvPicPr preferRelativeResize="0"/>
          <p:nvPr/>
        </p:nvPicPr>
        <p:blipFill rotWithShape="1">
          <a:blip r:embed="rId4">
            <a:alphaModFix/>
          </a:blip>
          <a:srcRect b="17200" l="0" r="0" t="17200"/>
          <a:stretch/>
        </p:blipFill>
        <p:spPr>
          <a:xfrm>
            <a:off x="3332867" y="3359013"/>
            <a:ext cx="2501198" cy="126782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6" name="Google Shape;286;p28"/>
          <p:cNvGrpSpPr/>
          <p:nvPr/>
        </p:nvGrpSpPr>
        <p:grpSpPr>
          <a:xfrm flipH="1" rot="10800000">
            <a:off x="3332867" y="2091171"/>
            <a:ext cx="2501700" cy="1353953"/>
            <a:chOff x="830400" y="3274596"/>
            <a:chExt cx="2501700" cy="1353953"/>
          </a:xfrm>
        </p:grpSpPr>
        <p:sp>
          <p:nvSpPr>
            <p:cNvPr id="287" name="Google Shape;287;p28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9" name="Google Shape;289;p28"/>
          <p:cNvSpPr txBox="1"/>
          <p:nvPr>
            <p:ph type="title"/>
          </p:nvPr>
        </p:nvSpPr>
        <p:spPr>
          <a:xfrm>
            <a:off x="3752125" y="2509050"/>
            <a:ext cx="17790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KNN: 68%</a:t>
            </a:r>
            <a:endParaRPr sz="2000"/>
          </a:p>
        </p:txBody>
      </p:sp>
      <p:pic>
        <p:nvPicPr>
          <p:cNvPr id="290" name="Google Shape;290;p28"/>
          <p:cNvPicPr preferRelativeResize="0"/>
          <p:nvPr/>
        </p:nvPicPr>
        <p:blipFill rotWithShape="1">
          <a:blip r:embed="rId5">
            <a:alphaModFix/>
          </a:blip>
          <a:srcRect b="16167" l="0" r="0" t="16160"/>
          <a:stretch/>
        </p:blipFill>
        <p:spPr>
          <a:xfrm>
            <a:off x="5832591" y="2091175"/>
            <a:ext cx="2501198" cy="126784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1" name="Google Shape;291;p28"/>
          <p:cNvGrpSpPr/>
          <p:nvPr/>
        </p:nvGrpSpPr>
        <p:grpSpPr>
          <a:xfrm>
            <a:off x="5832591" y="3274596"/>
            <a:ext cx="2501700" cy="1353953"/>
            <a:chOff x="830400" y="3274596"/>
            <a:chExt cx="2501700" cy="1353953"/>
          </a:xfrm>
        </p:grpSpPr>
        <p:sp>
          <p:nvSpPr>
            <p:cNvPr id="292" name="Google Shape;292;p28"/>
            <p:cNvSpPr/>
            <p:nvPr/>
          </p:nvSpPr>
          <p:spPr>
            <a:xfrm>
              <a:off x="830400" y="3360750"/>
              <a:ext cx="2501700" cy="12678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1059092" y="3274596"/>
              <a:ext cx="219600" cy="93600"/>
            </a:xfrm>
            <a:prstGeom prst="triangl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4" name="Google Shape;294;p28"/>
          <p:cNvSpPr txBox="1"/>
          <p:nvPr>
            <p:ph type="title"/>
          </p:nvPr>
        </p:nvSpPr>
        <p:spPr>
          <a:xfrm>
            <a:off x="6262050" y="3736475"/>
            <a:ext cx="1844700" cy="43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XGBoost: 79%</a:t>
            </a:r>
            <a:endParaRPr sz="20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29"/>
          <p:cNvSpPr txBox="1"/>
          <p:nvPr>
            <p:ph type="title"/>
          </p:nvPr>
        </p:nvSpPr>
        <p:spPr>
          <a:xfrm>
            <a:off x="729450" y="1367864"/>
            <a:ext cx="7688400" cy="53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variables are important?</a:t>
            </a:r>
            <a:endParaRPr sz="1000"/>
          </a:p>
        </p:txBody>
      </p:sp>
      <p:pic>
        <p:nvPicPr>
          <p:cNvPr id="300" name="Google Shape;300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4725" y="1812475"/>
            <a:ext cx="6343050" cy="317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Further Improvement Area</a:t>
            </a:r>
            <a:endParaRPr/>
          </a:p>
        </p:txBody>
      </p:sp>
      <p:sp>
        <p:nvSpPr>
          <p:cNvPr id="306" name="Google Shape;306;p30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07" name="Google Shape;307;p30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Deeper dive into the management, funding, and installing agencies</a:t>
            </a:r>
            <a:endParaRPr sz="17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08" name="Google Shape;308;p30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09" name="Google Shape;309;p30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Other economic factors to add into the study</a:t>
            </a:r>
            <a:endParaRPr sz="17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310" name="Google Shape;310;p30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11" name="Google Shape;311;p30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/>
              <a:t>Predict the </a:t>
            </a:r>
            <a:r>
              <a:rPr lang="en-GB" sz="1600"/>
              <a:t>unknown value in </a:t>
            </a:r>
            <a:r>
              <a:rPr lang="en-GB" sz="1600"/>
              <a:t>quality and quantity. </a:t>
            </a:r>
            <a:endParaRPr sz="1600"/>
          </a:p>
        </p:txBody>
      </p:sp>
      <p:sp>
        <p:nvSpPr>
          <p:cNvPr id="312" name="Google Shape;312;p30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313" name="Google Shape;313;p30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600"/>
              <a:t>User group for the pumps</a:t>
            </a:r>
            <a:endParaRPr sz="15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31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Thank you.</a:t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48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000000"/>
                </a:solidFill>
              </a:rPr>
              <a:t>Q&amp;A?</a:t>
            </a:r>
            <a:endParaRPr sz="48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 txBox="1"/>
          <p:nvPr>
            <p:ph type="title"/>
          </p:nvPr>
        </p:nvSpPr>
        <p:spPr>
          <a:xfrm>
            <a:off x="6688525" y="1096250"/>
            <a:ext cx="28761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300">
                <a:solidFill>
                  <a:srgbClr val="000000"/>
                </a:solidFill>
                <a:highlight>
                  <a:srgbClr val="D9F0FF"/>
                </a:highlight>
              </a:rPr>
              <a:t>Agenda</a:t>
            </a:r>
            <a:endParaRPr sz="3300">
              <a:solidFill>
                <a:srgbClr val="000000"/>
              </a:solidFill>
              <a:highlight>
                <a:srgbClr val="D9F0FF"/>
              </a:highlight>
            </a:endParaRPr>
          </a:p>
        </p:txBody>
      </p:sp>
      <p:sp>
        <p:nvSpPr>
          <p:cNvPr id="183" name="Google Shape;183;p19"/>
          <p:cNvSpPr txBox="1"/>
          <p:nvPr/>
        </p:nvSpPr>
        <p:spPr>
          <a:xfrm>
            <a:off x="5887575" y="2405125"/>
            <a:ext cx="3327000" cy="176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highlight>
                  <a:srgbClr val="D9F0FF"/>
                </a:highlight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action="ppaction://hlinksldjump" r:id="rId4"/>
              </a:rPr>
              <a:t>Overview</a:t>
            </a:r>
            <a:endParaRPr b="1" sz="2100">
              <a:highlight>
                <a:srgbClr val="D9F0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highlight>
                <a:srgbClr val="D9F0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highlight>
                  <a:srgbClr val="D9F0FF"/>
                </a:highlight>
                <a:latin typeface="Raleway"/>
                <a:ea typeface="Raleway"/>
                <a:cs typeface="Raleway"/>
                <a:sym typeface="Raleway"/>
              </a:rPr>
              <a:t>Problems to Look at</a:t>
            </a:r>
            <a:endParaRPr b="1" sz="2100">
              <a:highlight>
                <a:srgbClr val="D9F0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highlight>
                <a:srgbClr val="D9F0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highlight>
                  <a:srgbClr val="D9F0FF"/>
                </a:highlight>
                <a:latin typeface="Raleway"/>
                <a:ea typeface="Raleway"/>
                <a:cs typeface="Raleway"/>
                <a:sym typeface="Raleway"/>
              </a:rPr>
              <a:t>Models</a:t>
            </a:r>
            <a:endParaRPr b="1" sz="2100">
              <a:highlight>
                <a:srgbClr val="D9F0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highlight>
                <a:srgbClr val="D9F0FF"/>
              </a:highlight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2100">
                <a:highlight>
                  <a:srgbClr val="D9F0FF"/>
                </a:highlight>
                <a:latin typeface="Raleway"/>
                <a:ea typeface="Raleway"/>
                <a:cs typeface="Raleway"/>
                <a:sym typeface="Raleway"/>
              </a:rPr>
              <a:t>Findings</a:t>
            </a:r>
            <a:endParaRPr b="1" sz="2100">
              <a:highlight>
                <a:srgbClr val="D9F0FF"/>
              </a:highlight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Overview</a:t>
            </a:r>
            <a:endParaRPr/>
          </a:p>
        </p:txBody>
      </p:sp>
      <p:sp>
        <p:nvSpPr>
          <p:cNvPr id="189" name="Google Shape;189;p20"/>
          <p:cNvSpPr txBox="1"/>
          <p:nvPr>
            <p:ph idx="1" type="body"/>
          </p:nvPr>
        </p:nvSpPr>
        <p:spPr>
          <a:xfrm>
            <a:off x="1295325" y="2078875"/>
            <a:ext cx="7122900" cy="132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Potable water access is important to Tanzanians. Many areas use different types of water pump. 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600"/>
              <a:t>Can data help us to understand what’s behind the operation?</a:t>
            </a:r>
            <a:endParaRPr sz="1600"/>
          </a:p>
        </p:txBody>
      </p:sp>
      <p:pic>
        <p:nvPicPr>
          <p:cNvPr descr="shutterstock_429987889_edited.jpg" id="190" name="Google Shape;190;p20"/>
          <p:cNvPicPr preferRelativeResize="0"/>
          <p:nvPr/>
        </p:nvPicPr>
        <p:blipFill rotWithShape="1">
          <a:blip r:embed="rId3">
            <a:alphaModFix/>
          </a:blip>
          <a:srcRect b="1381" l="12609" r="6247" t="85988"/>
          <a:stretch/>
        </p:blipFill>
        <p:spPr>
          <a:xfrm>
            <a:off x="0" y="3835670"/>
            <a:ext cx="9144000" cy="13268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Problems to solve</a:t>
            </a:r>
            <a:endParaRPr/>
          </a:p>
        </p:txBody>
      </p:sp>
      <p:sp>
        <p:nvSpPr>
          <p:cNvPr id="196" name="Google Shape;196;p21"/>
          <p:cNvSpPr/>
          <p:nvPr/>
        </p:nvSpPr>
        <p:spPr>
          <a:xfrm>
            <a:off x="1400790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1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7" name="Google Shape;197;p21"/>
          <p:cNvSpPr txBox="1"/>
          <p:nvPr>
            <p:ph idx="1" type="body"/>
          </p:nvPr>
        </p:nvSpPr>
        <p:spPr>
          <a:xfrm>
            <a:off x="1847691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Would water characteristics affect the operation of the pump?</a:t>
            </a:r>
            <a:endParaRPr sz="17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198" name="Google Shape;198;p21"/>
          <p:cNvSpPr/>
          <p:nvPr/>
        </p:nvSpPr>
        <p:spPr>
          <a:xfrm>
            <a:off x="1400790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2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199" name="Google Shape;199;p21"/>
          <p:cNvSpPr txBox="1"/>
          <p:nvPr>
            <p:ph idx="1" type="body"/>
          </p:nvPr>
        </p:nvSpPr>
        <p:spPr>
          <a:xfrm>
            <a:off x="1847691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Would human associated features affect the operation of the pump?</a:t>
            </a:r>
            <a:endParaRPr sz="17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sp>
        <p:nvSpPr>
          <p:cNvPr id="200" name="Google Shape;200;p21"/>
          <p:cNvSpPr/>
          <p:nvPr/>
        </p:nvSpPr>
        <p:spPr>
          <a:xfrm>
            <a:off x="5090809" y="21816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3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1" name="Google Shape;201;p21"/>
          <p:cNvSpPr txBox="1"/>
          <p:nvPr>
            <p:ph idx="1" type="body"/>
          </p:nvPr>
        </p:nvSpPr>
        <p:spPr>
          <a:xfrm>
            <a:off x="5536112" y="2073775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600"/>
              <a:t>Are there any geographical distribution of pumps in different functionality status?</a:t>
            </a:r>
            <a:endParaRPr sz="1600"/>
          </a:p>
        </p:txBody>
      </p:sp>
      <p:sp>
        <p:nvSpPr>
          <p:cNvPr id="202" name="Google Shape;202;p21"/>
          <p:cNvSpPr/>
          <p:nvPr/>
        </p:nvSpPr>
        <p:spPr>
          <a:xfrm>
            <a:off x="5090809" y="3404075"/>
            <a:ext cx="328800" cy="328800"/>
          </a:xfrm>
          <a:prstGeom prst="ellipse">
            <a:avLst/>
          </a:prstGeom>
          <a:solidFill>
            <a:srgbClr val="00BFA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800">
                <a:solidFill>
                  <a:srgbClr val="FFFFFF"/>
                </a:solidFill>
              </a:rPr>
              <a:t>4</a:t>
            </a:r>
            <a:endParaRPr b="1" sz="800">
              <a:solidFill>
                <a:srgbClr val="FFFFFF"/>
              </a:solidFill>
            </a:endParaRPr>
          </a:p>
        </p:txBody>
      </p:sp>
      <p:sp>
        <p:nvSpPr>
          <p:cNvPr id="203" name="Google Shape;203;p21"/>
          <p:cNvSpPr txBox="1"/>
          <p:nvPr>
            <p:ph idx="1" type="body"/>
          </p:nvPr>
        </p:nvSpPr>
        <p:spPr>
          <a:xfrm>
            <a:off x="5536112" y="3307900"/>
            <a:ext cx="2832900" cy="10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300"/>
              </a:spcBef>
              <a:spcAft>
                <a:spcPts val="0"/>
              </a:spcAft>
              <a:buNone/>
            </a:pPr>
            <a:r>
              <a:rPr lang="en-GB" sz="1600"/>
              <a:t>Are there any particular characteristics standing out that can affect the functional status of the pump?</a:t>
            </a:r>
            <a:endParaRPr sz="1500">
              <a:solidFill>
                <a:srgbClr val="24292E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2"/>
          <p:cNvSpPr txBox="1"/>
          <p:nvPr>
            <p:ph type="title"/>
          </p:nvPr>
        </p:nvSpPr>
        <p:spPr>
          <a:xfrm>
            <a:off x="730725" y="1318650"/>
            <a:ext cx="38934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Graphs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&amp; Finding</a:t>
            </a:r>
            <a:endParaRPr/>
          </a:p>
        </p:txBody>
      </p:sp>
      <p:sp>
        <p:nvSpPr>
          <p:cNvPr id="209" name="Google Shape;209;p22"/>
          <p:cNvSpPr txBox="1"/>
          <p:nvPr>
            <p:ph idx="1" type="body"/>
          </p:nvPr>
        </p:nvSpPr>
        <p:spPr>
          <a:xfrm>
            <a:off x="721225" y="2434125"/>
            <a:ext cx="3893400" cy="208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/>
              <a:t>What have been spotted from the data analysis?</a:t>
            </a:r>
            <a:endParaRPr sz="16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100"/>
          </a:p>
        </p:txBody>
      </p:sp>
      <p:pic>
        <p:nvPicPr>
          <p:cNvPr id="210" name="Google Shape;210;p22"/>
          <p:cNvPicPr preferRelativeResize="0"/>
          <p:nvPr/>
        </p:nvPicPr>
        <p:blipFill rotWithShape="1">
          <a:blip r:embed="rId3">
            <a:alphaModFix/>
          </a:blip>
          <a:srcRect b="0" l="9216" r="9224" t="0"/>
          <a:stretch/>
        </p:blipFill>
        <p:spPr>
          <a:xfrm>
            <a:off x="5146750" y="1184600"/>
            <a:ext cx="3997249" cy="3262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3"/>
          <p:cNvSpPr txBox="1"/>
          <p:nvPr>
            <p:ph type="title"/>
          </p:nvPr>
        </p:nvSpPr>
        <p:spPr>
          <a:xfrm>
            <a:off x="730000" y="1318650"/>
            <a:ext cx="2799900" cy="103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Water</a:t>
            </a:r>
            <a:endParaRPr/>
          </a:p>
        </p:txBody>
      </p:sp>
      <p:sp>
        <p:nvSpPr>
          <p:cNvPr id="216" name="Google Shape;216;p23"/>
          <p:cNvSpPr txBox="1"/>
          <p:nvPr>
            <p:ph idx="1" type="body"/>
          </p:nvPr>
        </p:nvSpPr>
        <p:spPr>
          <a:xfrm>
            <a:off x="721250" y="1965150"/>
            <a:ext cx="2730300" cy="606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Does quality and quantity affect pump operation?</a:t>
            </a:r>
            <a:endParaRPr sz="1100"/>
          </a:p>
        </p:txBody>
      </p:sp>
      <p:pic>
        <p:nvPicPr>
          <p:cNvPr id="217" name="Google Shape;21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02500" y="461425"/>
            <a:ext cx="4946100" cy="256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0850" y="2755975"/>
            <a:ext cx="4553850" cy="233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4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000000"/>
                </a:solidFill>
              </a:rPr>
              <a:t>Operation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224" name="Google Shape;224;p24"/>
          <p:cNvSpPr txBox="1"/>
          <p:nvPr>
            <p:ph idx="4294967295" type="body"/>
          </p:nvPr>
        </p:nvSpPr>
        <p:spPr>
          <a:xfrm>
            <a:off x="729450" y="1777650"/>
            <a:ext cx="1915200" cy="8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/>
              <a:t>Payment &amp; management vs functionality. </a:t>
            </a:r>
            <a:endParaRPr sz="1200"/>
          </a:p>
        </p:txBody>
      </p:sp>
      <p:pic>
        <p:nvPicPr>
          <p:cNvPr id="225" name="Google Shape;22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21325" y="256100"/>
            <a:ext cx="6501576" cy="2117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4125" y="2373250"/>
            <a:ext cx="8997726" cy="284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5"/>
          <p:cNvSpPr txBox="1"/>
          <p:nvPr>
            <p:ph type="title"/>
          </p:nvPr>
        </p:nvSpPr>
        <p:spPr>
          <a:xfrm>
            <a:off x="728344" y="1318650"/>
            <a:ext cx="22077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Geospatial</a:t>
            </a:r>
            <a:endParaRPr b="0"/>
          </a:p>
        </p:txBody>
      </p:sp>
      <p:sp>
        <p:nvSpPr>
          <p:cNvPr id="232" name="Google Shape;232;p25"/>
          <p:cNvSpPr txBox="1"/>
          <p:nvPr>
            <p:ph idx="1" type="body"/>
          </p:nvPr>
        </p:nvSpPr>
        <p:spPr>
          <a:xfrm>
            <a:off x="721250" y="1965150"/>
            <a:ext cx="1194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Three map plots showing geographical distribution of functional groups. </a:t>
            </a:r>
            <a:endParaRPr sz="1100"/>
          </a:p>
        </p:txBody>
      </p:sp>
      <p:sp>
        <p:nvSpPr>
          <p:cNvPr id="233" name="Google Shape;233;p25"/>
          <p:cNvSpPr txBox="1"/>
          <p:nvPr/>
        </p:nvSpPr>
        <p:spPr>
          <a:xfrm>
            <a:off x="3202795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CEO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234" name="Google Shape;234;p25"/>
          <p:cNvSpPr txBox="1"/>
          <p:nvPr/>
        </p:nvSpPr>
        <p:spPr>
          <a:xfrm>
            <a:off x="3202795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Berry Books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5" name="Google Shape;235;p25"/>
          <p:cNvSpPr txBox="1"/>
          <p:nvPr/>
        </p:nvSpPr>
        <p:spPr>
          <a:xfrm>
            <a:off x="5230277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CFO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236" name="Google Shape;236;p25"/>
          <p:cNvSpPr txBox="1"/>
          <p:nvPr/>
        </p:nvSpPr>
        <p:spPr>
          <a:xfrm>
            <a:off x="5230277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Vinny Viewer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37" name="Google Shape;237;p25"/>
          <p:cNvSpPr txBox="1"/>
          <p:nvPr/>
        </p:nvSpPr>
        <p:spPr>
          <a:xfrm>
            <a:off x="7252904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Sales Director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238" name="Google Shape;238;p25"/>
          <p:cNvSpPr txBox="1"/>
          <p:nvPr/>
        </p:nvSpPr>
        <p:spPr>
          <a:xfrm>
            <a:off x="7252929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Wendy Writer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39" name="Google Shape;2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36044" y="1127300"/>
            <a:ext cx="5903156" cy="346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26"/>
          <p:cNvSpPr txBox="1"/>
          <p:nvPr>
            <p:ph type="title"/>
          </p:nvPr>
        </p:nvSpPr>
        <p:spPr>
          <a:xfrm>
            <a:off x="728344" y="1318650"/>
            <a:ext cx="2207700" cy="55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Geospatial</a:t>
            </a:r>
            <a:endParaRPr b="0"/>
          </a:p>
        </p:txBody>
      </p:sp>
      <p:sp>
        <p:nvSpPr>
          <p:cNvPr id="245" name="Google Shape;245;p26"/>
          <p:cNvSpPr txBox="1"/>
          <p:nvPr>
            <p:ph idx="1" type="body"/>
          </p:nvPr>
        </p:nvSpPr>
        <p:spPr>
          <a:xfrm>
            <a:off x="721250" y="1965150"/>
            <a:ext cx="1194600" cy="220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100"/>
              <a:t>Three map plots showing geographical distribution of functional groups. </a:t>
            </a:r>
            <a:endParaRPr sz="1100"/>
          </a:p>
        </p:txBody>
      </p:sp>
      <p:sp>
        <p:nvSpPr>
          <p:cNvPr id="246" name="Google Shape;246;p26"/>
          <p:cNvSpPr txBox="1"/>
          <p:nvPr/>
        </p:nvSpPr>
        <p:spPr>
          <a:xfrm>
            <a:off x="3202795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CEO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247" name="Google Shape;247;p26"/>
          <p:cNvSpPr txBox="1"/>
          <p:nvPr/>
        </p:nvSpPr>
        <p:spPr>
          <a:xfrm>
            <a:off x="3202795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Berry Books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48" name="Google Shape;248;p26"/>
          <p:cNvSpPr txBox="1"/>
          <p:nvPr/>
        </p:nvSpPr>
        <p:spPr>
          <a:xfrm>
            <a:off x="5230277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CFO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249" name="Google Shape;249;p26"/>
          <p:cNvSpPr txBox="1"/>
          <p:nvPr/>
        </p:nvSpPr>
        <p:spPr>
          <a:xfrm>
            <a:off x="5230277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Vinny Viewer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0" name="Google Shape;250;p26"/>
          <p:cNvSpPr txBox="1"/>
          <p:nvPr/>
        </p:nvSpPr>
        <p:spPr>
          <a:xfrm>
            <a:off x="7252904" y="3781738"/>
            <a:ext cx="1521000" cy="1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600">
                <a:solidFill>
                  <a:srgbClr val="FFFFFF"/>
                </a:solidFill>
              </a:rPr>
              <a:t>Sales Director</a:t>
            </a:r>
            <a:endParaRPr b="1" sz="600">
              <a:solidFill>
                <a:srgbClr val="FFFFFF"/>
              </a:solidFill>
            </a:endParaRPr>
          </a:p>
        </p:txBody>
      </p:sp>
      <p:sp>
        <p:nvSpPr>
          <p:cNvPr id="251" name="Google Shape;251;p26"/>
          <p:cNvSpPr txBox="1"/>
          <p:nvPr/>
        </p:nvSpPr>
        <p:spPr>
          <a:xfrm>
            <a:off x="7252929" y="3960772"/>
            <a:ext cx="1521000" cy="40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Wendy Writer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52" name="Google Shape;252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15850" y="1878150"/>
            <a:ext cx="7102699" cy="243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